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1" r:id="rId2"/>
    <p:sldMasterId id="2147483669" r:id="rId3"/>
  </p:sldMasterIdLst>
  <p:notesMasterIdLst>
    <p:notesMasterId r:id="rId19"/>
  </p:notesMasterIdLst>
  <p:sldIdLst>
    <p:sldId id="257" r:id="rId4"/>
    <p:sldId id="261" r:id="rId5"/>
    <p:sldId id="333" r:id="rId6"/>
    <p:sldId id="334" r:id="rId7"/>
    <p:sldId id="335" r:id="rId8"/>
    <p:sldId id="286" r:id="rId9"/>
    <p:sldId id="288" r:id="rId10"/>
    <p:sldId id="336" r:id="rId11"/>
    <p:sldId id="343" r:id="rId12"/>
    <p:sldId id="339" r:id="rId13"/>
    <p:sldId id="340" r:id="rId14"/>
    <p:sldId id="341" r:id="rId15"/>
    <p:sldId id="342" r:id="rId16"/>
    <p:sldId id="338" r:id="rId17"/>
    <p:sldId id="32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4"/>
    <a:srgbClr val="3E7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38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5010-E5CB-4B97-8A72-4176624F87A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B767-6B19-40D4-AFCE-5C0B65F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Let’s discuss the Certification in Occupational and Environmental Health Nursing.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 certification is a voluntary process reflecting the proficiency in the nursing field.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For most positions, the certification is not required, but highly encouraged, and it is only available to RNs and NPs.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What is the importance or some of the benefits to be board certified?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In addition to the ones presented on this slide, we can mention: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That it leads to career advancement opportunities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Employers use the certification to make employment decisions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It demonstrates the commitment to worker health and safety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It provides with networking opportunities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Sometimes it leads to an increase in pay and promotions.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Franklin Gothic Book" panose="020B0503020102020204" pitchFamily="34" charset="0"/>
              </a:rPr>
              <a:t>It demonstrates professionalism and proficiency to your organization and to the general public.</a:t>
            </a:r>
          </a:p>
          <a:p>
            <a:pPr marL="0" indent="0">
              <a:buFontTx/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Franklin Gothic Book" panose="020B0503020102020204" pitchFamily="34" charset="0"/>
              </a:rPr>
              <a:t>Retrieved from www.abohn.org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5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Franklin Gothic Book" panose="020B0503020102020204" pitchFamily="34" charset="0"/>
              </a:rPr>
              <a:t>Initial Certification: read slide</a:t>
            </a: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Recertification 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To maintain "Active" COHN/COHN-S and CM statuses, recertification is required every 5 years.  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 Recertification eligibility criteria includes: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•Active licensure as a registered nurse (RN), or an international equivalent: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•3,000 hours of occupational health nursing practice (work experience); and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•50 Continuing Nursing Education (CNE) contact hours related to occupational health practice.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 Additional recertification requirements for the Case Management credential are: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•10 Continuing Nursing Education (CNE) contact hours related to occupational health case management practice.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As mentioned before, the certification is a voluntary process; not mandatory.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Reference: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ABOHN: Recertification. Retrieved from</a:t>
            </a:r>
            <a:r>
              <a:rPr lang="en-US" baseline="0" dirty="0">
                <a:latin typeface="Franklin Gothic Book" panose="020B0503020102020204" pitchFamily="34" charset="0"/>
              </a:rPr>
              <a:t> https://www.abohn.org/maintenance/recertification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4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75" y="884664"/>
            <a:ext cx="3659459" cy="181393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40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375" y="2942295"/>
            <a:ext cx="3711498" cy="789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7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327119" y="252870"/>
            <a:ext cx="7219666" cy="60596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4084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/>
              <a:t>Click to edit Master title style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374459" y="960438"/>
            <a:ext cx="8237277" cy="3394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E76A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Lucida Grande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52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274638"/>
            <a:ext cx="7253784" cy="9937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40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278" y="1336652"/>
            <a:ext cx="3534769" cy="31951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532263" y="1336651"/>
            <a:ext cx="3534769" cy="31951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29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205979"/>
            <a:ext cx="7219666" cy="857250"/>
          </a:xfrm>
          <a:prstGeom prst="rect">
            <a:avLst/>
          </a:prstGeom>
        </p:spPr>
        <p:txBody>
          <a:bodyPr anchor="t" anchorCtr="0"/>
          <a:lstStyle>
            <a:lvl1pPr>
              <a:defRPr b="1" i="0" baseline="0">
                <a:solidFill>
                  <a:srgbClr val="004084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125087"/>
            <a:ext cx="7219666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3E76AE"/>
              </a:buClr>
              <a:defRPr>
                <a:solidFill>
                  <a:schemeClr val="bg2">
                    <a:lumMod val="25000"/>
                  </a:schemeClr>
                </a:solidFill>
                <a:latin typeface="Arial"/>
              </a:defRPr>
            </a:lvl1pPr>
            <a:lvl2pPr marL="742950" indent="-285750">
              <a:buClr>
                <a:srgbClr val="3E76AE"/>
              </a:buClr>
              <a:buFont typeface="Lucida Grande"/>
              <a:buChar char="»"/>
              <a:defRPr>
                <a:solidFill>
                  <a:schemeClr val="bg2">
                    <a:lumMod val="25000"/>
                  </a:schemeClr>
                </a:solidFill>
                <a:latin typeface="Arial"/>
              </a:defRPr>
            </a:lvl2pPr>
            <a:lvl3pPr marL="1143000" indent="-228600">
              <a:buClr>
                <a:srgbClr val="3E76AE"/>
              </a:buClr>
              <a:buFont typeface="Wingdings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Arial"/>
              </a:defRPr>
            </a:lvl3pPr>
            <a:lvl4pPr marL="1600200" indent="-228600">
              <a:buClr>
                <a:srgbClr val="3E76AE"/>
              </a:buClr>
              <a:buFont typeface="Arial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Arial"/>
              </a:defRPr>
            </a:lvl4pPr>
            <a:lvl5pPr>
              <a:buClr>
                <a:srgbClr val="3E76AE"/>
              </a:buClr>
              <a:defRPr>
                <a:solidFill>
                  <a:schemeClr val="bg2">
                    <a:lumMod val="2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7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AOHN_112495-17_Corp_PPT_16x9_intr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D10F-2F4A-4354-63F8-4439F18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355E0-DAD9-59F2-B081-C0B7DCEE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45CB-BA58-4168-83F9-C1134F3D485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52F8E-4B34-AACA-39FE-EC6F8A0A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C49DD-2EEA-4D35-0DEF-86A59816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F985-5858-4503-A014-588CE7F1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1AB8F-4B2A-74B5-E28A-34D182E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45CB-BA58-4168-83F9-C1134F3D485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DD870-D984-2E7A-C60E-82918D7F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525AE-3B5B-2150-72F0-58359F73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F985-5858-4503-A014-588CE7F1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849" y="873267"/>
            <a:ext cx="6838737" cy="213995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40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849" y="3032267"/>
            <a:ext cx="6838738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1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610009" y="252870"/>
            <a:ext cx="7219666" cy="605968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4084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/>
              <a:t>Click to edit Master title style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1657350" y="960438"/>
            <a:ext cx="7219666" cy="3394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E76A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Lucida Grande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E76A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3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70" y="274638"/>
            <a:ext cx="7253784" cy="9937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40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4985" y="1336652"/>
            <a:ext cx="3534769" cy="31951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1705970" y="1336651"/>
            <a:ext cx="3534769" cy="31951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5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5" r:id="rId3"/>
    <p:sldLayoutId id="2147483659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08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8963-D40B-41ED-828C-C635DD9CBD0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1A1F-EB1D-4BB0-A252-D42D6D9BEC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8963-D40B-41ED-828C-C635DD9CBD0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1A1F-EB1D-4BB0-A252-D42D6D9BEC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hn.org/Education/Online-Education" TargetMode="External"/><Relationship Id="rId2" Type="http://schemas.openxmlformats.org/officeDocument/2006/relationships/hyperlink" Target="https://aaohn.users.membersuite.com/shop/store/a7e69e88-00ce-c0f9-dc61-0b46e985edc1/detai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aohn.users.membersuite.com/shop/store/a7e69e88-00ce-c048-7e5e-0b4505a6c3a1/detai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aohn.users.membersuite.com/shop/store/a7e69e88-00ce-c31b-7dcc-0b4500bcf922/detail" TargetMode="External"/><Relationship Id="rId2" Type="http://schemas.openxmlformats.org/officeDocument/2006/relationships/hyperlink" Target="https://aaohn.users.membersuite.com/shop/store/a7e69e88-00ce-cb51-1759-0b4446b38e1a/detai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ohn.org/" TargetMode="External"/><Relationship Id="rId2" Type="http://schemas.openxmlformats.org/officeDocument/2006/relationships/hyperlink" Target="https://www.aboh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we.learningcart.com/content/Occupational-Health-Nursing-Training.aspx" TargetMode="External"/><Relationship Id="rId5" Type="http://schemas.openxmlformats.org/officeDocument/2006/relationships/hyperlink" Target="https://publichealth.jhu.edu/johns-hopkins-education-and-research-center-for-occupational-safety-and-health/continuing-education/upcoming-continuing-education-courses/overview-of-occupational-health-nursing-online-course" TargetMode="External"/><Relationship Id="rId4" Type="http://schemas.openxmlformats.org/officeDocument/2006/relationships/hyperlink" Target="https://www.annettehaa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ducation@aaoh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bohn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hn.org/certification/cohn-cohn-s-eligibil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hn.org/sites/default/files/OHNFlyer021723PR.pdf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abohn.org/certification/eligibility-case-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ohn.org/certification/case-management-eligibility/handbook" TargetMode="External"/><Relationship Id="rId5" Type="http://schemas.openxmlformats.org/officeDocument/2006/relationships/hyperlink" Target="https://www.abohn.org/certification/cohn-cohn-s-eligibility/handbooks" TargetMode="External"/><Relationship Id="rId4" Type="http://schemas.openxmlformats.org/officeDocument/2006/relationships/hyperlink" Target="https://www.abohn.org/sites/default/files/CMFlyer021723P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h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hn.org/certification/cohn-cohn-s-eligibility/cohn-andor-cohn-s-certification-applic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ohn.org/Events/COHN-COHN-S-Worksho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62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086A-1EC9-7DFF-82AD-BDFEC1AA4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FCE9-DCA0-5CA2-562E-78DA45DC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72761"/>
            <a:ext cx="7219666" cy="466978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ABOHN Certification Exam – Getting 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05AB-E4C4-3979-7131-B62FAA28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4" y="976045"/>
            <a:ext cx="8229600" cy="3725783"/>
          </a:xfrm>
        </p:spPr>
        <p:txBody>
          <a:bodyPr>
            <a:normAutofit/>
          </a:bodyPr>
          <a:lstStyle/>
          <a:p>
            <a:pPr fontAlgn="base"/>
            <a:r>
              <a:rPr lang="en-US" sz="2200" b="1" dirty="0">
                <a:latin typeface="+mn-lt"/>
                <a:hlinkClick r:id="rId2"/>
              </a:rPr>
              <a:t>AAOHN: COHN/COHN-S Online Certification Review Course</a:t>
            </a:r>
            <a:endParaRPr lang="en-US" sz="2200" b="1" dirty="0">
              <a:latin typeface="+mn-lt"/>
            </a:endParaRPr>
          </a:p>
          <a:p>
            <a:pPr lvl="1" fontAlgn="base"/>
            <a:r>
              <a:rPr lang="en-US" dirty="0">
                <a:latin typeface="+mn-lt"/>
              </a:rPr>
              <a:t>Offered entirely in an online format</a:t>
            </a:r>
          </a:p>
          <a:p>
            <a:pPr lvl="1" fontAlgn="base"/>
            <a:r>
              <a:rPr lang="en-US" dirty="0">
                <a:latin typeface="+mn-lt"/>
              </a:rPr>
              <a:t>Self-paced to accommodate the learner's needs </a:t>
            </a:r>
          </a:p>
          <a:p>
            <a:pPr lvl="1" fontAlgn="base"/>
            <a:r>
              <a:rPr lang="en-US" dirty="0">
                <a:latin typeface="+mn-lt"/>
              </a:rPr>
              <a:t>There is not a printable guide to accompany the course modules </a:t>
            </a:r>
          </a:p>
          <a:p>
            <a:pPr lvl="1" fontAlgn="base"/>
            <a:r>
              <a:rPr lang="en-US" dirty="0">
                <a:latin typeface="+mn-lt"/>
              </a:rPr>
              <a:t>Accessible in the </a:t>
            </a:r>
            <a:r>
              <a:rPr lang="en-US" b="1" u="sng" dirty="0">
                <a:latin typeface="+mn-lt"/>
                <a:hlinkClick r:id="rId3"/>
              </a:rPr>
              <a:t>AAOHN Online Education Center</a:t>
            </a:r>
            <a:r>
              <a:rPr lang="en-US" dirty="0">
                <a:latin typeface="+mn-lt"/>
              </a:rPr>
              <a:t> </a:t>
            </a:r>
          </a:p>
          <a:p>
            <a:pPr lvl="1" fontAlgn="base"/>
            <a:r>
              <a:rPr lang="en-US" dirty="0">
                <a:latin typeface="+mn-lt"/>
              </a:rPr>
              <a:t>Additional resource material is offered in various sections as handouts</a:t>
            </a:r>
          </a:p>
          <a:p>
            <a:pPr lvl="1" fontAlgn="base"/>
            <a:r>
              <a:rPr lang="en-US" dirty="0">
                <a:latin typeface="+mn-lt"/>
              </a:rPr>
              <a:t>Includes 18 modules with knowledge check questions and additional resources for study</a:t>
            </a:r>
          </a:p>
          <a:p>
            <a:pPr lvl="1" fontAlgn="base"/>
            <a:r>
              <a:rPr lang="en-US" dirty="0">
                <a:latin typeface="+mn-lt"/>
              </a:rPr>
              <a:t>Up to 16 CNE upon successful completion</a:t>
            </a:r>
          </a:p>
        </p:txBody>
      </p:sp>
    </p:spTree>
    <p:extLst>
      <p:ext uri="{BB962C8B-B14F-4D97-AF65-F5344CB8AC3E}">
        <p14:creationId xmlns:p14="http://schemas.microsoft.com/office/powerpoint/2010/main" val="105302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F0FB-934A-3479-15BF-596496767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19D8-3543-C54A-D0FC-5614B3D2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67624"/>
            <a:ext cx="7219666" cy="431019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ABOHN Certification Exam – Getting 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B7C3-3E1D-DD4C-B845-7171ED59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2"/>
            <a:ext cx="8229600" cy="3572739"/>
          </a:xfrm>
        </p:spPr>
        <p:txBody>
          <a:bodyPr>
            <a:normAutofit/>
          </a:bodyPr>
          <a:lstStyle/>
          <a:p>
            <a:pPr fontAlgn="base"/>
            <a:r>
              <a:rPr lang="en-US" sz="2200" b="1" dirty="0">
                <a:latin typeface="+mn-lt"/>
                <a:hlinkClick r:id="rId2"/>
              </a:rPr>
              <a:t>AAOHN: COHN/COHN-S Pop-Up Quiz</a:t>
            </a:r>
            <a:endParaRPr lang="en-US" sz="2200" b="1" dirty="0">
              <a:latin typeface="+mn-lt"/>
            </a:endParaRPr>
          </a:p>
          <a:p>
            <a:pPr lvl="1" fontAlgn="base"/>
            <a:r>
              <a:rPr lang="en-US" dirty="0">
                <a:latin typeface="+mn-lt"/>
              </a:rPr>
              <a:t>Questions in each of six categories</a:t>
            </a:r>
          </a:p>
          <a:p>
            <a:pPr lvl="1" fontAlgn="base"/>
            <a:r>
              <a:rPr lang="en-US" dirty="0">
                <a:latin typeface="+mn-lt"/>
              </a:rPr>
              <a:t>80% minimum passing score required to complete the quiz</a:t>
            </a:r>
          </a:p>
          <a:p>
            <a:pPr lvl="1" fontAlgn="base"/>
            <a:r>
              <a:rPr lang="en-US" dirty="0">
                <a:latin typeface="+mn-lt"/>
              </a:rPr>
              <a:t>Learners may restart the quiz as needed for multiple attempts </a:t>
            </a:r>
          </a:p>
          <a:p>
            <a:pPr lvl="1" fontAlgn="base"/>
            <a:r>
              <a:rPr lang="en-US" dirty="0">
                <a:latin typeface="+mn-lt"/>
              </a:rPr>
              <a:t>Use it as a final review to test your knowledge before sitting for the certification exam.</a:t>
            </a:r>
          </a:p>
          <a:p>
            <a:pPr lvl="1" fontAlgn="base"/>
            <a:r>
              <a:rPr lang="en-US" dirty="0">
                <a:latin typeface="+mn-lt"/>
              </a:rPr>
              <a:t>Two (2) CNE hours</a:t>
            </a:r>
          </a:p>
          <a:p>
            <a:pPr lvl="1"/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12208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CE6E-705F-9CF8-E437-3F23A4959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8504-B799-B310-0AEA-65869407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57349"/>
            <a:ext cx="7219666" cy="477252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ABOHN Certification Exam – Getting 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72BB-8397-1539-55B5-3D7B93DC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22" y="1118815"/>
            <a:ext cx="7274103" cy="3572739"/>
          </a:xfrm>
        </p:spPr>
        <p:txBody>
          <a:bodyPr>
            <a:normAutofit/>
          </a:bodyPr>
          <a:lstStyle/>
          <a:p>
            <a:pPr fontAlgn="base"/>
            <a:r>
              <a:rPr lang="en-US" sz="2200" b="1" dirty="0">
                <a:latin typeface="+mn-lt"/>
              </a:rPr>
              <a:t>AAOHN: Additional resources</a:t>
            </a:r>
          </a:p>
          <a:p>
            <a:pPr lvl="1" fontAlgn="base"/>
            <a:r>
              <a:rPr lang="en-US" dirty="0">
                <a:latin typeface="+mn-lt"/>
              </a:rPr>
              <a:t>Fundamentals of Occupational and Environmental Health Nursing, The 5th Edition Core Curriculum:</a:t>
            </a:r>
          </a:p>
          <a:p>
            <a:pPr lvl="2" fontAlgn="base"/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  <a:hlinkClick r:id="rId2"/>
              </a:rPr>
              <a:t>Hardcopy</a:t>
            </a:r>
            <a:endParaRPr lang="en-US" b="1" dirty="0">
              <a:latin typeface="+mn-lt"/>
            </a:endParaRPr>
          </a:p>
          <a:p>
            <a:pPr lvl="2" fontAlgn="base"/>
            <a:r>
              <a:rPr lang="en-US" b="1" dirty="0">
                <a:latin typeface="+mn-lt"/>
              </a:rPr>
              <a:t> </a:t>
            </a:r>
            <a:r>
              <a:rPr lang="en-US" b="1" dirty="0">
                <a:latin typeface="+mn-lt"/>
                <a:hlinkClick r:id="rId3"/>
              </a:rPr>
              <a:t>PDF</a:t>
            </a:r>
            <a:endParaRPr lang="en-US" b="1" dirty="0">
              <a:latin typeface="+mn-lt"/>
            </a:endParaRPr>
          </a:p>
          <a:p>
            <a:pPr marL="342900" lvl="1" indent="0">
              <a:buNone/>
            </a:pP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20682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7E5DA-F24D-209C-D5CD-7B4D59916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8735-A371-1EE1-3486-65E6B963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46711"/>
            <a:ext cx="8167112" cy="400196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COHN/COHN-S Review Courses – List is Not Exhaustive!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20B9-50AA-49CA-21B3-20CC89B9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873304"/>
            <a:ext cx="8229600" cy="3823388"/>
          </a:xfrm>
        </p:spPr>
        <p:txBody>
          <a:bodyPr>
            <a:normAutofit/>
          </a:bodyPr>
          <a:lstStyle/>
          <a:p>
            <a:r>
              <a:rPr lang="en-US" sz="1950" dirty="0">
                <a:latin typeface="+mn-lt"/>
              </a:rPr>
              <a:t>ABOHN: </a:t>
            </a:r>
            <a:r>
              <a:rPr lang="en-US" sz="1950" dirty="0">
                <a:latin typeface="+mn-lt"/>
                <a:hlinkClick r:id="rId2"/>
              </a:rPr>
              <a:t>https://www.abohn.org/</a:t>
            </a:r>
            <a:endParaRPr lang="en-US" sz="1950" dirty="0">
              <a:latin typeface="+mn-lt"/>
            </a:endParaRPr>
          </a:p>
          <a:p>
            <a:r>
              <a:rPr lang="en-US" sz="1950" dirty="0">
                <a:latin typeface="+mn-lt"/>
              </a:rPr>
              <a:t>AAOHN: </a:t>
            </a:r>
            <a:r>
              <a:rPr lang="en-US" sz="1950" dirty="0">
                <a:latin typeface="+mn-lt"/>
                <a:hlinkClick r:id="rId3"/>
              </a:rPr>
              <a:t>https://www.aaohn.org/</a:t>
            </a:r>
            <a:r>
              <a:rPr lang="en-US" sz="1950" dirty="0">
                <a:latin typeface="+mn-lt"/>
              </a:rPr>
              <a:t> </a:t>
            </a:r>
          </a:p>
          <a:p>
            <a:r>
              <a:rPr lang="en-US" sz="1950" dirty="0">
                <a:latin typeface="+mn-lt"/>
              </a:rPr>
              <a:t>Annette B. Haag and Associates: </a:t>
            </a:r>
            <a:r>
              <a:rPr lang="en-US" sz="1950" dirty="0">
                <a:latin typeface="+mn-lt"/>
                <a:hlinkClick r:id="rId4"/>
              </a:rPr>
              <a:t>https://www.annettehaag.com/</a:t>
            </a:r>
            <a:r>
              <a:rPr lang="en-US" sz="1950" dirty="0">
                <a:latin typeface="+mn-lt"/>
              </a:rPr>
              <a:t> </a:t>
            </a:r>
          </a:p>
          <a:p>
            <a:r>
              <a:rPr lang="en-US" sz="1950" dirty="0">
                <a:latin typeface="+mn-lt"/>
              </a:rPr>
              <a:t>Johns Hopkins Bloomberg School of Public Health:</a:t>
            </a:r>
          </a:p>
          <a:p>
            <a:pPr marL="42860" indent="0">
              <a:buNone/>
            </a:pPr>
            <a:r>
              <a:rPr lang="en-US" sz="1950" dirty="0">
                <a:latin typeface="+mn-lt"/>
                <a:hlinkClick r:id="rId5"/>
              </a:rPr>
              <a:t>https://publichealth.jhu.edu/johns-hopkins-education-and-research-center-for-occupational-safety-and-health/continuing-education/upcoming-continuing-education-courses/overview-of-occupational-health-nursing-online-course</a:t>
            </a:r>
            <a:r>
              <a:rPr lang="en-US" sz="1950" dirty="0">
                <a:latin typeface="+mn-lt"/>
              </a:rPr>
              <a:t> </a:t>
            </a:r>
          </a:p>
          <a:p>
            <a:r>
              <a:rPr lang="en-US" sz="1950" dirty="0">
                <a:latin typeface="+mn-lt"/>
              </a:rPr>
              <a:t>Colorado School of Public Health: </a:t>
            </a:r>
            <a:r>
              <a:rPr lang="en-US" sz="1950" dirty="0">
                <a:latin typeface="+mn-lt"/>
                <a:hlinkClick r:id="rId6"/>
              </a:rPr>
              <a:t>https://chwe.learningcart.com/content/Occupational-Health-Nursing-Training.aspx</a:t>
            </a:r>
            <a:r>
              <a:rPr lang="en-US" sz="195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2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1FAA-DF7E-51B5-13A0-83ADBD5D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05979"/>
            <a:ext cx="7219666" cy="477252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9BFF-E235-9228-679F-D9588AB6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874514"/>
            <a:ext cx="7219666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ABOHN is a separate and independent specialty certification board that evaluates the qualifications of candidates who voluntarily seek certification.</a:t>
            </a:r>
          </a:p>
          <a:p>
            <a:r>
              <a:rPr lang="en-US" dirty="0">
                <a:latin typeface="+mn-lt"/>
              </a:rPr>
              <a:t>AAOHN is the professional membership association of registered nurses engaged in the specialty of occupational health nursing.</a:t>
            </a:r>
          </a:p>
          <a:p>
            <a:r>
              <a:rPr lang="en-US" dirty="0">
                <a:latin typeface="+mn-lt"/>
              </a:rPr>
              <a:t>ABOHN uses the definitions and standards of practice promulgated by AAOHN to set the criteria and standards for certification.</a:t>
            </a:r>
          </a:p>
          <a:p>
            <a:r>
              <a:rPr lang="en-US" dirty="0">
                <a:latin typeface="+mn-lt"/>
              </a:rPr>
              <a:t>Membership in AAOHN is not required for certification, but it is encouraged in order to maximize your access to certification resources.</a:t>
            </a:r>
          </a:p>
          <a:p>
            <a:r>
              <a:rPr lang="en-US" dirty="0">
                <a:latin typeface="+mn-lt"/>
              </a:rPr>
              <a:t>Board certification is highly encouraged!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7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C09A2-6761-B621-E64C-A184A160F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7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r" defTabSz="685800" rtl="0" eaLnBrk="1" latinLnBrk="0" hangingPunct="1">
              <a:defRPr sz="825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3D4133FC-E945-4CFA-A0B3-CB1D6060AFB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2845C-8F8E-3D26-A100-38DCE6A8B8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769" y="318796"/>
            <a:ext cx="6314023" cy="79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4084"/>
                </a:solidFill>
              </a:rPr>
              <a:t>QUESTIONS</a:t>
            </a:r>
            <a:endParaRPr lang="en-US" sz="6000" dirty="0">
              <a:solidFill>
                <a:srgbClr val="004084"/>
              </a:solidFill>
            </a:endParaRPr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D4391657-F70A-A7D8-B9DA-75C387952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3" b="3"/>
          <a:stretch/>
        </p:blipFill>
        <p:spPr>
          <a:xfrm>
            <a:off x="3091443" y="1284194"/>
            <a:ext cx="2008673" cy="200867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93E4D-BDAD-89A9-A866-5FAA5E0A60BF}"/>
              </a:ext>
            </a:extLst>
          </p:cNvPr>
          <p:cNvSpPr txBox="1"/>
          <p:nvPr/>
        </p:nvSpPr>
        <p:spPr>
          <a:xfrm>
            <a:off x="2639266" y="3582374"/>
            <a:ext cx="291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education@aaohn.org</a:t>
            </a:r>
            <a:endParaRPr lang="en-US" dirty="0"/>
          </a:p>
          <a:p>
            <a:r>
              <a:rPr lang="en-US" dirty="0"/>
              <a:t>Call: (312)-321-5173 </a:t>
            </a:r>
          </a:p>
        </p:txBody>
      </p:sp>
    </p:spTree>
    <p:extLst>
      <p:ext uri="{BB962C8B-B14F-4D97-AF65-F5344CB8AC3E}">
        <p14:creationId xmlns:p14="http://schemas.microsoft.com/office/powerpoint/2010/main" val="29993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B36A-77F4-003A-76B9-DBD4D5BBB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077" y="1530849"/>
            <a:ext cx="3659459" cy="286400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Occupational and Environmental Health Nursing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Board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10707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6CE7D-6A15-8A3B-B23E-6DF58CD5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9" y="274638"/>
            <a:ext cx="8284181" cy="578117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hlinkClick r:id="rId2"/>
              </a:rPr>
              <a:t>American Board for Occupational Health Nurses (ABOHN)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 descr="A circular gold and blue logo&#10;&#10;AI-generated content may be incorrect.">
            <a:extLst>
              <a:ext uri="{FF2B5EF4-FFF2-40B4-BE49-F238E27FC236}">
                <a16:creationId xmlns:a16="http://schemas.microsoft.com/office/drawing/2014/main" id="{8635A681-6FA9-A552-7B1B-E2BC1D9D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6" y="1061422"/>
            <a:ext cx="2192425" cy="2192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1AE03F-5C6D-FCAA-9A66-B4C3CD7265F5}"/>
              </a:ext>
            </a:extLst>
          </p:cNvPr>
          <p:cNvSpPr txBox="1"/>
          <p:nvPr/>
        </p:nvSpPr>
        <p:spPr>
          <a:xfrm>
            <a:off x="2285998" y="3462515"/>
            <a:ext cx="457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50" dirty="0">
                <a:solidFill>
                  <a:prstClr val="black"/>
                </a:solidFill>
              </a:rPr>
              <a:t>ABOHN is the sole certifying body for occupational health nurses in the U.S. 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184834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1C07-01A0-51E3-775B-8ACA667D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303584"/>
            <a:ext cx="7219666" cy="538897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Three Core Credentials – COHN, COHN-S, 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473E6-D8A2-2F60-2778-069902602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50" b="1" dirty="0">
                <a:solidFill>
                  <a:srgbClr val="FF0000"/>
                </a:solidFill>
                <a:latin typeface="Calibri (Body)"/>
              </a:rPr>
              <a:t>Apply for exam based on your role and experience (not just degree type)</a:t>
            </a:r>
          </a:p>
          <a:p>
            <a:r>
              <a:rPr lang="en-US" sz="1950" dirty="0">
                <a:latin typeface="Calibri (Body)"/>
                <a:hlinkClick r:id="rId2"/>
              </a:rPr>
              <a:t>Certified Occupational Health Nurse </a:t>
            </a:r>
            <a:r>
              <a:rPr lang="en-US" sz="1950" b="1" dirty="0">
                <a:latin typeface="Calibri (Body)"/>
                <a:hlinkClick r:id="rId2"/>
              </a:rPr>
              <a:t>(COHN)</a:t>
            </a:r>
            <a:endParaRPr lang="en-US" sz="1950" b="1" dirty="0">
              <a:latin typeface="Calibri (Body)"/>
            </a:endParaRPr>
          </a:p>
          <a:p>
            <a:pPr lvl="1"/>
            <a:r>
              <a:rPr lang="en-US" sz="1800" dirty="0">
                <a:latin typeface="Calibri (Body)"/>
              </a:rPr>
              <a:t>More clinical focus</a:t>
            </a:r>
          </a:p>
          <a:p>
            <a:pPr lvl="2"/>
            <a:r>
              <a:rPr lang="en-US" sz="1650" dirty="0">
                <a:latin typeface="Calibri (Body)"/>
              </a:rPr>
              <a:t>Must hold an active RN license or international equivalent</a:t>
            </a:r>
          </a:p>
          <a:p>
            <a:pPr lvl="2"/>
            <a:r>
              <a:rPr lang="en-US" sz="1650" dirty="0">
                <a:latin typeface="Calibri (Body)"/>
              </a:rPr>
              <a:t>Must have 3,000 hours of OHN work experience completed in the past 5 years</a:t>
            </a:r>
          </a:p>
          <a:p>
            <a:r>
              <a:rPr lang="en-US" sz="1950" dirty="0">
                <a:latin typeface="Calibri (Body)"/>
                <a:hlinkClick r:id="rId2"/>
              </a:rPr>
              <a:t>Certified Occupational Health Nurse-Specialist </a:t>
            </a:r>
            <a:r>
              <a:rPr lang="en-US" sz="1950" b="1" dirty="0">
                <a:latin typeface="Calibri (Body)"/>
                <a:hlinkClick r:id="rId2"/>
              </a:rPr>
              <a:t>(COHN-S)</a:t>
            </a:r>
            <a:endParaRPr lang="en-US" sz="1950" b="1" dirty="0">
              <a:latin typeface="Calibri (Body)"/>
            </a:endParaRPr>
          </a:p>
          <a:p>
            <a:pPr lvl="1"/>
            <a:r>
              <a:rPr lang="en-US" sz="1800" dirty="0">
                <a:latin typeface="Calibri (Body)"/>
              </a:rPr>
              <a:t>More management/administrative focus</a:t>
            </a:r>
          </a:p>
          <a:p>
            <a:pPr lvl="2"/>
            <a:r>
              <a:rPr lang="en-US" sz="1650" dirty="0">
                <a:latin typeface="Calibri (Body)"/>
              </a:rPr>
              <a:t>Must have a Bachelor Degree or higher (does not need to be in Nursing)</a:t>
            </a:r>
          </a:p>
          <a:p>
            <a:pPr lvl="2"/>
            <a:r>
              <a:rPr lang="en-US" sz="1650" dirty="0">
                <a:latin typeface="Calibri (Body)"/>
              </a:rPr>
              <a:t>Must hold an active RN license or international equivalent</a:t>
            </a:r>
          </a:p>
          <a:p>
            <a:pPr lvl="2"/>
            <a:r>
              <a:rPr lang="en-US" sz="1650" dirty="0">
                <a:latin typeface="Calibri (Body)"/>
              </a:rPr>
              <a:t>Must have 3,000 hours of OHN work experience completed in the past 5 years</a:t>
            </a:r>
          </a:p>
          <a:p>
            <a:pPr marL="0" indent="0">
              <a:buNone/>
            </a:pPr>
            <a:endParaRPr lang="en-US" sz="1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07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36C78-E3A7-A0E0-32B8-E06F86115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3BEA-E6C3-5CAE-10AF-2453DCB9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90" y="523982"/>
            <a:ext cx="7219666" cy="39287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Additional Specialty Credential</a:t>
            </a:r>
          </a:p>
          <a:p>
            <a:pPr lvl="1"/>
            <a:r>
              <a:rPr lang="en-US" sz="1800" dirty="0">
                <a:latin typeface="+mn-lt"/>
                <a:hlinkClick r:id="rId2"/>
              </a:rPr>
              <a:t>Case Management (CM)</a:t>
            </a:r>
            <a:endParaRPr lang="en-US" sz="1800" dirty="0">
              <a:latin typeface="+mn-lt"/>
            </a:endParaRPr>
          </a:p>
          <a:p>
            <a:pPr lvl="2"/>
            <a:r>
              <a:rPr lang="en-US" sz="1650" dirty="0">
                <a:latin typeface="+mn-lt"/>
              </a:rPr>
              <a:t>Must hold a core credential</a:t>
            </a:r>
          </a:p>
          <a:p>
            <a:pPr lvl="2"/>
            <a:r>
              <a:rPr lang="en-US" sz="1650" dirty="0">
                <a:latin typeface="+mn-lt"/>
              </a:rPr>
              <a:t>Must hold RN license or international equivalent</a:t>
            </a:r>
          </a:p>
          <a:p>
            <a:pPr lvl="2"/>
            <a:r>
              <a:rPr lang="en-US" sz="1650" dirty="0">
                <a:latin typeface="+mn-lt"/>
              </a:rPr>
              <a:t>Must have at least 10 contact hours in the past 5 years.</a:t>
            </a:r>
          </a:p>
          <a:p>
            <a:r>
              <a:rPr lang="en-US" sz="2000" b="1" dirty="0">
                <a:latin typeface="+mn-lt"/>
              </a:rPr>
              <a:t>The ABOHN Flyers: </a:t>
            </a:r>
            <a:r>
              <a:rPr lang="en-US" sz="2000" dirty="0">
                <a:latin typeface="+mn-lt"/>
              </a:rPr>
              <a:t>Have basic information about the COHN, COHN-S, and CM examinations.</a:t>
            </a:r>
          </a:p>
          <a:p>
            <a:pPr lvl="1"/>
            <a:r>
              <a:rPr lang="en-US" sz="1600" dirty="0">
                <a:latin typeface="+mn-lt"/>
                <a:hlinkClick r:id="rId3"/>
              </a:rPr>
              <a:t>https://www.abohn.org/sites/default/files/OHNFlyer021723PR.pdf</a:t>
            </a:r>
            <a:r>
              <a:rPr lang="en-US" sz="1600" dirty="0">
                <a:latin typeface="+mn-lt"/>
              </a:rPr>
              <a:t> </a:t>
            </a:r>
          </a:p>
          <a:p>
            <a:pPr lvl="1"/>
            <a:r>
              <a:rPr lang="en-US" sz="1600" dirty="0">
                <a:latin typeface="+mn-lt"/>
                <a:hlinkClick r:id="rId4"/>
              </a:rPr>
              <a:t>https://www.abohn.org/sites/default/files/CMFlyer021723PR.pdf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  <a:hlinkClick r:id="rId5"/>
              </a:rPr>
              <a:t>COHN/COHN-S Certification Handbook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  <a:hlinkClick r:id="rId6"/>
              </a:rPr>
              <a:t>Case Management (CM) Handbook </a:t>
            </a:r>
            <a:endParaRPr lang="en-US" sz="1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E1705-E411-3B96-A147-E52846F12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43" y="367020"/>
            <a:ext cx="1334913" cy="13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7E8A-BCC1-CB0C-8AD7-EF420BA2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65" y="287073"/>
            <a:ext cx="7219666" cy="448323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Occupational Health Nurse Board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DDC0-9042-6CF8-9847-74D619E2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65" y="976045"/>
            <a:ext cx="7699766" cy="3977963"/>
          </a:xfrm>
        </p:spPr>
        <p:txBody>
          <a:bodyPr>
            <a:normAutofit/>
          </a:bodyPr>
          <a:lstStyle/>
          <a:p>
            <a:r>
              <a:rPr lang="en-US" sz="1950" dirty="0">
                <a:latin typeface="+mn-lt"/>
              </a:rPr>
              <a:t>For most positions – Certification is not required but highly encouraged.</a:t>
            </a:r>
          </a:p>
          <a:p>
            <a:r>
              <a:rPr lang="en-US" sz="1950" dirty="0">
                <a:latin typeface="+mn-lt"/>
              </a:rPr>
              <a:t>Available only to RNs and NPs</a:t>
            </a:r>
          </a:p>
          <a:p>
            <a:r>
              <a:rPr lang="en-US" sz="1950" b="1" dirty="0">
                <a:latin typeface="+mn-lt"/>
              </a:rPr>
              <a:t>Importance:</a:t>
            </a:r>
          </a:p>
          <a:p>
            <a:pPr lvl="1"/>
            <a:r>
              <a:rPr lang="en-US" sz="1800" dirty="0">
                <a:latin typeface="+mn-lt"/>
              </a:rPr>
              <a:t>Demonstrates knowledge and competence</a:t>
            </a:r>
          </a:p>
          <a:p>
            <a:pPr lvl="1"/>
            <a:r>
              <a:rPr lang="en-US" sz="1800" dirty="0">
                <a:latin typeface="+mn-lt"/>
              </a:rPr>
              <a:t>Specialty expertise</a:t>
            </a:r>
          </a:p>
          <a:p>
            <a:pPr lvl="1"/>
            <a:r>
              <a:rPr lang="en-US" sz="1800" dirty="0">
                <a:latin typeface="+mn-lt"/>
              </a:rPr>
              <a:t>Mark of prestige</a:t>
            </a:r>
          </a:p>
          <a:p>
            <a:pPr lvl="1"/>
            <a:r>
              <a:rPr lang="en-US" sz="1800" dirty="0">
                <a:latin typeface="+mn-lt"/>
              </a:rPr>
              <a:t>Demonstrate commitment to lifelong learning</a:t>
            </a:r>
          </a:p>
          <a:p>
            <a:pPr lvl="1"/>
            <a:r>
              <a:rPr lang="en-US" sz="1800" dirty="0">
                <a:latin typeface="+mn-lt"/>
              </a:rPr>
              <a:t>Sign of excellence</a:t>
            </a:r>
          </a:p>
          <a:p>
            <a:pPr lvl="1"/>
            <a:r>
              <a:rPr lang="en-US" sz="1800" dirty="0">
                <a:latin typeface="+mn-lt"/>
              </a:rPr>
              <a:t>Personal and professional accomplishment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A01BE-6DCE-5F85-DEE9-58E047A2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7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825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4133FC-E945-4CFA-A0B3-CB1D6060AF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D01CE-243B-B404-3B1E-8D475980F47B}"/>
              </a:ext>
            </a:extLst>
          </p:cNvPr>
          <p:cNvSpPr txBox="1"/>
          <p:nvPr/>
        </p:nvSpPr>
        <p:spPr>
          <a:xfrm>
            <a:off x="6112213" y="408908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www.abohn.org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40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2825-47FF-C8E1-80B8-8CEF9047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319064"/>
            <a:ext cx="7219666" cy="518349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Certification -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2FB8C-A458-C34A-D8A9-1BD90392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Recertification:</a:t>
            </a:r>
          </a:p>
          <a:p>
            <a:pPr lvl="1"/>
            <a:r>
              <a:rPr lang="en-US" sz="2200" dirty="0">
                <a:latin typeface="+mn-lt"/>
              </a:rPr>
              <a:t>Five-year cycle</a:t>
            </a:r>
          </a:p>
          <a:p>
            <a:pPr lvl="1"/>
            <a:r>
              <a:rPr lang="en-US" sz="2200" dirty="0">
                <a:latin typeface="+mn-lt"/>
              </a:rPr>
              <a:t>Active Licensure as an RN, or an international equivalent.</a:t>
            </a:r>
          </a:p>
          <a:p>
            <a:pPr lvl="1"/>
            <a:r>
              <a:rPr lang="en-US" sz="2200" dirty="0">
                <a:latin typeface="+mn-lt"/>
              </a:rPr>
              <a:t>3,000 hours of occupational health nursing practice (work experience)</a:t>
            </a:r>
          </a:p>
          <a:p>
            <a:pPr lvl="1"/>
            <a:r>
              <a:rPr lang="en-US" sz="2200" dirty="0">
                <a:latin typeface="+mn-lt"/>
              </a:rPr>
              <a:t>50 Continuing Nursing Education (CNE) contact hours related to occupational health practice</a:t>
            </a:r>
          </a:p>
          <a:p>
            <a:pPr lvl="1"/>
            <a:r>
              <a:rPr lang="en-US" sz="2200" dirty="0">
                <a:latin typeface="+mn-lt"/>
              </a:rPr>
              <a:t>CM – 10 Continuing Nursing Education (CNE) contact hours related to Case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69CC3-5803-4A92-6DBC-81A016FCC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7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825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4133FC-E945-4CFA-A0B3-CB1D6060A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1D38-6B44-C6B8-2F9E-6FA0AC0E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354030"/>
            <a:ext cx="7219666" cy="559446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  <a:hlinkClick r:id="rId2"/>
              </a:rPr>
              <a:t>ABOHN Certification Examination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0E46-20A6-D552-14B5-397D3E12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50" dirty="0">
                <a:latin typeface="+mn-lt"/>
              </a:rPr>
              <a:t>Fees:</a:t>
            </a:r>
          </a:p>
          <a:p>
            <a:pPr lvl="1"/>
            <a:r>
              <a:rPr lang="en-US" sz="1800" dirty="0">
                <a:latin typeface="+mn-lt"/>
              </a:rPr>
              <a:t>Application</a:t>
            </a:r>
          </a:p>
          <a:p>
            <a:pPr lvl="1"/>
            <a:r>
              <a:rPr lang="en-US" sz="1800" dirty="0">
                <a:latin typeface="+mn-lt"/>
              </a:rPr>
              <a:t>Exam</a:t>
            </a:r>
          </a:p>
          <a:p>
            <a:pPr lvl="1"/>
            <a:r>
              <a:rPr lang="en-US" sz="1800" dirty="0">
                <a:latin typeface="+mn-lt"/>
              </a:rPr>
              <a:t>Annual ABOHN certification renewal</a:t>
            </a:r>
          </a:p>
          <a:p>
            <a:pPr lvl="1"/>
            <a:r>
              <a:rPr lang="en-US" sz="1800" dirty="0">
                <a:latin typeface="+mn-lt"/>
              </a:rPr>
              <a:t>5-year recertification</a:t>
            </a:r>
          </a:p>
          <a:p>
            <a:r>
              <a:rPr lang="en-US" sz="1950" dirty="0">
                <a:latin typeface="+mn-lt"/>
              </a:rPr>
              <a:t>To achieve</a:t>
            </a:r>
            <a:r>
              <a:rPr lang="en-US" sz="1950" b="1" dirty="0">
                <a:latin typeface="+mn-lt"/>
              </a:rPr>
              <a:t> COHN</a:t>
            </a:r>
            <a:r>
              <a:rPr lang="en-US" sz="1950" dirty="0">
                <a:latin typeface="+mn-lt"/>
              </a:rPr>
              <a:t> and</a:t>
            </a:r>
            <a:r>
              <a:rPr lang="en-US" sz="1950" b="1" dirty="0">
                <a:latin typeface="+mn-lt"/>
              </a:rPr>
              <a:t> COHN-S </a:t>
            </a:r>
            <a:r>
              <a:rPr lang="en-US" sz="1950" dirty="0">
                <a:latin typeface="+mn-lt"/>
              </a:rPr>
              <a:t>certification, eligible candidates must be successful on a 160-question, (135 scored and 25 pre-test) multiple choice, computer-based examination.</a:t>
            </a:r>
          </a:p>
          <a:p>
            <a:r>
              <a:rPr lang="en-US" sz="1950" dirty="0">
                <a:latin typeface="+mn-lt"/>
              </a:rPr>
              <a:t>Candidates have three hours to complete the examination</a:t>
            </a:r>
            <a:r>
              <a:rPr lang="en-US" sz="195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754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9AA8D-FA0E-59BF-98B9-9A770E535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DED5-1C59-D8B5-3AD0-288AB5C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303584"/>
            <a:ext cx="7219666" cy="477252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ABOHN Certification Exam – Getting 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1F31-A30F-444F-F87C-0C24BA17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944155"/>
            <a:ext cx="7607170" cy="4019548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+mn-lt"/>
              </a:rPr>
              <a:t>ABOHN - Certification Self Assessment Tests (CSATs)</a:t>
            </a:r>
          </a:p>
          <a:p>
            <a:pPr lvl="1"/>
            <a:r>
              <a:rPr lang="en-US" sz="1400" dirty="0">
                <a:latin typeface="+mn-lt"/>
              </a:rPr>
              <a:t>Practice Test – 100 questions (PDF format)</a:t>
            </a:r>
          </a:p>
          <a:p>
            <a:r>
              <a:rPr lang="en-US" sz="1600" b="1" dirty="0">
                <a:latin typeface="+mn-lt"/>
              </a:rPr>
              <a:t>American Association of Occupational Health Nurses (AAOHN) </a:t>
            </a:r>
          </a:p>
          <a:p>
            <a:pPr lvl="1"/>
            <a:r>
              <a:rPr lang="en-US" sz="1400" dirty="0">
                <a:latin typeface="+mn-lt"/>
              </a:rPr>
              <a:t>Review Courses: Virtual on Zoom - </a:t>
            </a:r>
            <a:r>
              <a:rPr lang="en-US" sz="1400" dirty="0">
                <a:latin typeface="+mn-lt"/>
                <a:hlinkClick r:id="rId2"/>
              </a:rPr>
              <a:t>Upcoming review courses posted here</a:t>
            </a:r>
            <a:endParaRPr lang="en-US" sz="14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About the AAOHN course: </a:t>
            </a:r>
          </a:p>
          <a:p>
            <a:pPr lvl="1" fontAlgn="base"/>
            <a:r>
              <a:rPr lang="en-US" sz="1400" dirty="0">
                <a:latin typeface="+mn-lt"/>
              </a:rPr>
              <a:t>COHN/COHN-S aligns with the ABOHN Exam Outline and covers all key areas of occupational health nursing. </a:t>
            </a:r>
          </a:p>
          <a:p>
            <a:pPr lvl="1" fontAlgn="base"/>
            <a:r>
              <a:rPr lang="en-US" sz="1400" dirty="0">
                <a:latin typeface="+mn-lt"/>
              </a:rPr>
              <a:t>This live event offers 16 contact hours.</a:t>
            </a:r>
          </a:p>
          <a:p>
            <a:pPr lvl="1" fontAlgn="base"/>
            <a:r>
              <a:rPr lang="en-US" sz="1400" dirty="0">
                <a:latin typeface="+mn-lt"/>
              </a:rPr>
              <a:t>Attendees will receive 4 days of instruction from our COHN/COHN-S certified course instructors, as well as attendee resources for further study. </a:t>
            </a:r>
          </a:p>
          <a:p>
            <a:pPr lvl="1" fontAlgn="base"/>
            <a:r>
              <a:rPr lang="en-US" sz="1400" dirty="0">
                <a:latin typeface="+mn-lt"/>
              </a:rPr>
              <a:t>AAOHN also offers additional add-on COHN/COHN-S resources for purchase with the course package. </a:t>
            </a:r>
          </a:p>
          <a:p>
            <a:pPr lvl="1" fontAlgn="base"/>
            <a:r>
              <a:rPr lang="en-US" sz="1400" dirty="0">
                <a:latin typeface="+mn-lt"/>
              </a:rPr>
              <a:t>Participants will assess their current knowledge, sharpen test-taking skills, and gain a clear path to develop a study plan—all while engaging in interactive group activities, pre- and post-tests, and real-world case studies.</a:t>
            </a:r>
          </a:p>
        </p:txBody>
      </p:sp>
    </p:spTree>
    <p:extLst>
      <p:ext uri="{BB962C8B-B14F-4D97-AF65-F5344CB8AC3E}">
        <p14:creationId xmlns:p14="http://schemas.microsoft.com/office/powerpoint/2010/main" val="199703841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OHN_Corp-PPT_16x9.potx [Autosaved]" id="{A9AD1234-1ACD-444B-AB03-9ABC81748C58}" vid="{D0C18E66-9FFC-41E2-850A-1CA5A87E2EAC}"/>
    </a:ext>
  </a:extLst>
</a:theme>
</file>

<file path=ppt/theme/theme2.xml><?xml version="1.0" encoding="utf-8"?>
<a:theme xmlns:a="http://schemas.openxmlformats.org/drawingml/2006/main" name="Master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OHN_Corp-PPT_16x9.potx [Autosaved]" id="{A9AD1234-1ACD-444B-AB03-9ABC81748C58}" vid="{B3EB3A27-71CB-404B-A201-56BEA36CBAB5}"/>
    </a:ext>
  </a:extLst>
</a:theme>
</file>

<file path=ppt/theme/theme3.xml><?xml version="1.0" encoding="utf-8"?>
<a:theme xmlns:a="http://schemas.openxmlformats.org/drawingml/2006/main" name="Master Layout 3">
  <a:themeElements>
    <a:clrScheme name="AAOHN Corp">
      <a:dk1>
        <a:srgbClr val="000000"/>
      </a:dk1>
      <a:lt1>
        <a:srgbClr val="F9C44E"/>
      </a:lt1>
      <a:dk2>
        <a:srgbClr val="527EBD"/>
      </a:dk2>
      <a:lt2>
        <a:srgbClr val="F2F2F2"/>
      </a:lt2>
      <a:accent1>
        <a:srgbClr val="527EBD"/>
      </a:accent1>
      <a:accent2>
        <a:srgbClr val="F9C44E"/>
      </a:accent2>
      <a:accent3>
        <a:srgbClr val="FFFFFF"/>
      </a:accent3>
      <a:accent4>
        <a:srgbClr val="262626"/>
      </a:accent4>
      <a:accent5>
        <a:srgbClr val="4472C4"/>
      </a:accent5>
      <a:accent6>
        <a:srgbClr val="ED7D31"/>
      </a:accent6>
      <a:hlink>
        <a:srgbClr val="F9C44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OHN_Corp-PPT_16x9.potx [Autosaved]" id="{A9AD1234-1ACD-444B-AB03-9ABC81748C58}" vid="{87C4D6B5-A174-4BD6-801C-8CA231860A0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AAOHN_Corp-PPT_Template_2020</Template>
  <TotalTime>107</TotalTime>
  <Words>1190</Words>
  <Application>Microsoft Office PowerPoint</Application>
  <PresentationFormat>On-screen Show (16:9)</PresentationFormat>
  <Paragraphs>141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Franklin Gothic Book</vt:lpstr>
      <vt:lpstr>Lucida Grande</vt:lpstr>
      <vt:lpstr>Wingdings</vt:lpstr>
      <vt:lpstr>Master Layout 1</vt:lpstr>
      <vt:lpstr>Master Layout 2</vt:lpstr>
      <vt:lpstr>Master Layout 3</vt:lpstr>
      <vt:lpstr>PowerPoint Presentation</vt:lpstr>
      <vt:lpstr>Occupational and Environmental Health Nursing Board Certification</vt:lpstr>
      <vt:lpstr>American Board for Occupational Health Nurses (ABOHN)</vt:lpstr>
      <vt:lpstr>Three Core Credentials – COHN, COHN-S, CM</vt:lpstr>
      <vt:lpstr>PowerPoint Presentation</vt:lpstr>
      <vt:lpstr>Occupational Health Nurse Board Certification</vt:lpstr>
      <vt:lpstr>Certification - Requirements</vt:lpstr>
      <vt:lpstr>ABOHN Certification Examination</vt:lpstr>
      <vt:lpstr>ABOHN Certification Exam – Getting Ready!</vt:lpstr>
      <vt:lpstr>ABOHN Certification Exam – Getting Ready!</vt:lpstr>
      <vt:lpstr>ABOHN Certification Exam – Getting Ready!</vt:lpstr>
      <vt:lpstr>ABOHN Certification Exam – Getting Ready!</vt:lpstr>
      <vt:lpstr>COHN/COHN-S Review Courses – List is Not Exhaustive! </vt:lpstr>
      <vt:lpstr>Summary</vt:lpstr>
      <vt:lpstr>QUESTIONS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Espy, Erin</dc:creator>
  <cp:lastModifiedBy>Amber Johnson</cp:lastModifiedBy>
  <cp:revision>4</cp:revision>
  <dcterms:created xsi:type="dcterms:W3CDTF">2023-07-27T16:11:25Z</dcterms:created>
  <dcterms:modified xsi:type="dcterms:W3CDTF">2026-01-14T00:34:30Z</dcterms:modified>
</cp:coreProperties>
</file>